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4" r:id="rId1"/>
  </p:sldMasterIdLst>
  <p:notesMasterIdLst>
    <p:notesMasterId r:id="rId18"/>
  </p:notesMasterIdLst>
  <p:handoutMasterIdLst>
    <p:handoutMasterId r:id="rId19"/>
  </p:handoutMasterIdLst>
  <p:sldIdLst>
    <p:sldId id="401" r:id="rId2"/>
    <p:sldId id="402" r:id="rId3"/>
    <p:sldId id="403" r:id="rId4"/>
    <p:sldId id="404" r:id="rId5"/>
    <p:sldId id="410" r:id="rId6"/>
    <p:sldId id="256" r:id="rId7"/>
    <p:sldId id="450" r:id="rId8"/>
    <p:sldId id="451" r:id="rId9"/>
    <p:sldId id="452" r:id="rId10"/>
    <p:sldId id="454" r:id="rId11"/>
    <p:sldId id="455" r:id="rId12"/>
    <p:sldId id="456" r:id="rId13"/>
    <p:sldId id="457" r:id="rId14"/>
    <p:sldId id="446" r:id="rId15"/>
    <p:sldId id="449" r:id="rId16"/>
    <p:sldId id="448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1588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CHANDIGARH UNIVERSITY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32419-084D-4E0D-9A81-F06A46FA8ADD}" type="datetimeFigureOut">
              <a:rPr lang="en-US" smtClean="0"/>
              <a:pPr/>
              <a:t>10/25/2022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UIE, ECE Deptt.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A465A-3FFF-4902-8C3C-02F7D1C232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8423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CHANDIGARH UNIVERSITY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AF571-42FD-4B81-A251-32B58F7D77BB}" type="datetimeFigureOut">
              <a:rPr lang="en-US" smtClean="0"/>
              <a:pPr/>
              <a:t>10/25/2022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UIE, ECE Deptt.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4ABBD6-B49C-4877-AA8F-35FC952398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40434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CHANDIGARH UNIVERSITY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UIE, ECE Deptt.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ABBD6-B49C-4877-AA8F-35FC9523985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350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19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15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94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1"/>
          <p:cNvSpPr/>
          <p:nvPr userDrawn="1"/>
        </p:nvSpPr>
        <p:spPr>
          <a:xfrm>
            <a:off x="-14288" y="1905000"/>
            <a:ext cx="9158288" cy="4953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4" name="Прямоугольник 8"/>
          <p:cNvSpPr/>
          <p:nvPr userDrawn="1"/>
        </p:nvSpPr>
        <p:spPr>
          <a:xfrm>
            <a:off x="-14288" y="0"/>
            <a:ext cx="9158288" cy="4438650"/>
          </a:xfrm>
          <a:custGeom>
            <a:avLst/>
            <a:gdLst>
              <a:gd name="connsiteX0" fmla="*/ 0 w 12192000"/>
              <a:gd name="connsiteY0" fmla="*/ 0 h 4133850"/>
              <a:gd name="connsiteX1" fmla="*/ 12192000 w 12192000"/>
              <a:gd name="connsiteY1" fmla="*/ 0 h 4133850"/>
              <a:gd name="connsiteX2" fmla="*/ 12192000 w 12192000"/>
              <a:gd name="connsiteY2" fmla="*/ 4133850 h 4133850"/>
              <a:gd name="connsiteX3" fmla="*/ 0 w 12192000"/>
              <a:gd name="connsiteY3" fmla="*/ 4133850 h 4133850"/>
              <a:gd name="connsiteX4" fmla="*/ 0 w 12192000"/>
              <a:gd name="connsiteY4" fmla="*/ 0 h 4133850"/>
              <a:gd name="connsiteX0" fmla="*/ 19050 w 12211050"/>
              <a:gd name="connsiteY0" fmla="*/ 0 h 4133850"/>
              <a:gd name="connsiteX1" fmla="*/ 12211050 w 12211050"/>
              <a:gd name="connsiteY1" fmla="*/ 0 h 4133850"/>
              <a:gd name="connsiteX2" fmla="*/ 12211050 w 12211050"/>
              <a:gd name="connsiteY2" fmla="*/ 4133850 h 4133850"/>
              <a:gd name="connsiteX3" fmla="*/ 0 w 12211050"/>
              <a:gd name="connsiteY3" fmla="*/ 3219450 h 4133850"/>
              <a:gd name="connsiteX4" fmla="*/ 19050 w 12211050"/>
              <a:gd name="connsiteY4" fmla="*/ 0 h 4133850"/>
              <a:gd name="connsiteX0" fmla="*/ 19050 w 12211050"/>
              <a:gd name="connsiteY0" fmla="*/ 0 h 4438650"/>
              <a:gd name="connsiteX1" fmla="*/ 12211050 w 12211050"/>
              <a:gd name="connsiteY1" fmla="*/ 0 h 4438650"/>
              <a:gd name="connsiteX2" fmla="*/ 12211050 w 12211050"/>
              <a:gd name="connsiteY2" fmla="*/ 4438650 h 4438650"/>
              <a:gd name="connsiteX3" fmla="*/ 0 w 12211050"/>
              <a:gd name="connsiteY3" fmla="*/ 3219450 h 4438650"/>
              <a:gd name="connsiteX4" fmla="*/ 19050 w 12211050"/>
              <a:gd name="connsiteY4" fmla="*/ 0 h 443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1050" h="4438650">
                <a:moveTo>
                  <a:pt x="19050" y="0"/>
                </a:moveTo>
                <a:lnTo>
                  <a:pt x="12211050" y="0"/>
                </a:lnTo>
                <a:lnTo>
                  <a:pt x="12211050" y="4438650"/>
                </a:lnTo>
                <a:lnTo>
                  <a:pt x="0" y="3219450"/>
                </a:lnTo>
                <a:lnTo>
                  <a:pt x="19050" y="0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5" name="Прямоугольник 3"/>
          <p:cNvSpPr/>
          <p:nvPr userDrawn="1"/>
        </p:nvSpPr>
        <p:spPr>
          <a:xfrm>
            <a:off x="814388" y="1009650"/>
            <a:ext cx="7515225" cy="5238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1385888" y="2819400"/>
            <a:ext cx="6372225" cy="28003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74081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B3ACE-D620-4EC3-88A7-3E317E64F19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10/25/2022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A48AB-23F1-45F1-98E5-D2CDC7A5261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835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69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1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201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1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04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9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6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62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391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staff.cs.upt.ro/~todinca/cad/Lectures/cad_fuzzysets.pdf" TargetMode="External"/><Relationship Id="rId3" Type="http://schemas.openxmlformats.org/officeDocument/2006/relationships/hyperlink" Target="http://dx.doi.org/10.1196/annals.1310.017" TargetMode="External"/><Relationship Id="rId7" Type="http://schemas.openxmlformats.org/officeDocument/2006/relationships/hyperlink" Target="http://ieeexplore.ieee.org/stamp/stamp.jsp?tp=&amp;arnumber=870780" TargetMode="External"/><Relationship Id="rId2" Type="http://schemas.openxmlformats.org/officeDocument/2006/relationships/hyperlink" Target="https://scholar.google.ch/citations?user=hpj7NoEAAAAJ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x.doi.org/10.1109/cec.2000.870780" TargetMode="External"/><Relationship Id="rId5" Type="http://schemas.openxmlformats.org/officeDocument/2006/relationships/hyperlink" Target="http://dx.doi.org/10.1016/s0933-3657(99)00047-0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://onlinelibrary.wiley.com/doi/10.1196/annals.1310.017/epdf" TargetMode="External"/><Relationship Id="rId9" Type="http://schemas.openxmlformats.org/officeDocument/2006/relationships/hyperlink" Target="https://books.google.co.in/books/about/PRINCIPLES_OF_SOFT_COMPUTING_With_CD.html?id=CXruGgP0BTIC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-3316" y="5427344"/>
            <a:ext cx="9147315" cy="151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26649" y="5901988"/>
            <a:ext cx="34289" cy="6138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lide Number Placeholder 2"/>
          <p:cNvSpPr txBox="1">
            <a:spLocks/>
          </p:cNvSpPr>
          <p:nvPr/>
        </p:nvSpPr>
        <p:spPr>
          <a:xfrm>
            <a:off x="6572250" y="65087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V="1">
            <a:off x="7130144" y="5939880"/>
            <a:ext cx="968829" cy="1157606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</a:endParaRPr>
          </a:p>
        </p:txBody>
      </p:sp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CAD0D7B8-E462-453C-B296-CA0154FA54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9304721"/>
              </p:ext>
            </p:extLst>
          </p:nvPr>
        </p:nvGraphicFramePr>
        <p:xfrm>
          <a:off x="1" y="2825769"/>
          <a:ext cx="2289517" cy="2909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169000" imgH="2169360" progId="">
                  <p:embed/>
                </p:oleObj>
              </mc:Choice>
              <mc:Fallback>
                <p:oleObj name="CorelDRAW" r:id="rId2" imgW="2169000" imgH="2169360" progId="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lum bright="7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2825769"/>
                        <a:ext cx="2289517" cy="290944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Right Triangle 36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H="1">
            <a:off x="5284078" y="-64960"/>
            <a:ext cx="3859922" cy="5852440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593057" y="2025528"/>
            <a:ext cx="5122069" cy="1580679"/>
          </a:xfrm>
          <a:prstGeom prst="rect">
            <a:avLst/>
          </a:prstGeom>
          <a:gradFill flip="none" rotWithShape="1">
            <a:gsLst>
              <a:gs pos="15000">
                <a:srgbClr val="FFFFFF">
                  <a:alpha val="34000"/>
                </a:srgbClr>
              </a:gs>
              <a:gs pos="94000">
                <a:srgbClr val="FFFFFF">
                  <a:alpha val="34000"/>
                </a:srgbClr>
              </a:gs>
              <a:gs pos="2655">
                <a:schemeClr val="bg1">
                  <a:alpha val="0"/>
                </a:schemeClr>
              </a:gs>
              <a:gs pos="51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" y="24501"/>
            <a:ext cx="2894815" cy="1538254"/>
          </a:xfrm>
          <a:prstGeom prst="rect">
            <a:avLst/>
          </a:prstGeom>
        </p:spPr>
      </p:pic>
      <p:sp>
        <p:nvSpPr>
          <p:cNvPr id="43" name="Right Triangle 42"/>
          <p:cNvSpPr/>
          <p:nvPr/>
        </p:nvSpPr>
        <p:spPr>
          <a:xfrm rot="10800000" flipV="1">
            <a:off x="7372349" y="5334002"/>
            <a:ext cx="1774967" cy="1600201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5161019" y="6019563"/>
            <a:ext cx="36964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164337" y="6043646"/>
            <a:ext cx="34289" cy="3706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1337313" y="2051948"/>
            <a:ext cx="6797489" cy="2037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latin typeface="Arial Black" panose="020B0A04020102020204" pitchFamily="34" charset="0"/>
                <a:ea typeface="Karla" pitchFamily="2" charset="0"/>
                <a:cs typeface="Karla" pitchFamily="2" charset="0"/>
              </a:rPr>
              <a:t>CSE (H) with specialization in Machine Learning and Artificial Intelligence 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 </a:t>
            </a:r>
            <a:r>
              <a:rPr lang="en-US" sz="3200" b="1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Computing (20CST-345)</a:t>
            </a:r>
            <a:endParaRPr lang="en-US" sz="1600" dirty="0">
              <a:latin typeface="Raleway ExtraBold" pitchFamily="34" charset="-52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0" y="5181600"/>
            <a:ext cx="4952999" cy="1723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-3.2 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Fuzzy Systems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Dr. Monika Singh </a:t>
            </a:r>
            <a:r>
              <a:rPr lang="en-US" sz="2400" b="1" dirty="0" err="1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E11032</a:t>
            </a:r>
            <a:endParaRPr 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endParaRPr lang="en-US" sz="1600" dirty="0">
              <a:latin typeface="Raleway ExtraBold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56502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99098-5AD0-4102-A2F4-7E8E68EF6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8A44E-AA09-488B-B42D-15A26F1E7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56B3B8-18E2-4676-8EE2-24D0CDA3C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7E7455-8A4F-43CA-A478-05348C377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837" y="756864"/>
            <a:ext cx="7354326" cy="53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380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41703-698B-456B-AEBC-146E92BBB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26A2D-497A-4F13-B391-D69BFC1CF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00F750-00CF-47B7-BFCC-F56E83692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FEE155-3D49-4DB8-BB6F-C7381A99D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494" y="1028365"/>
            <a:ext cx="7421011" cy="48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87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17E15-37B5-47E1-8CE2-446EB7038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B9D93-7AFF-488E-B5CB-26247792D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FDA23-946B-45E4-8D17-735128BB6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317E03-EB40-43FC-8A06-AB1F9149E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2673"/>
            <a:ext cx="9144000" cy="565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640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25272-EDFE-4C65-B8F5-43DF2446A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D3595-6CF4-4B2C-8F15-40D94BB6C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32ABC-1374-4EA8-83A6-974287AD6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64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ight Triangle 14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1188637"/>
            <a:ext cx="2241175" cy="4480726"/>
          </a:xfrm>
        </p:spPr>
        <p:txBody>
          <a:bodyPr>
            <a:normAutofit/>
          </a:bodyPr>
          <a:lstStyle/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3600" b="1" dirty="0"/>
              <a:t>References</a:t>
            </a:r>
            <a:br>
              <a:rPr lang="en-US" sz="3600" b="1" dirty="0"/>
            </a:br>
            <a:endParaRPr lang="en-US" sz="3600" b="1" dirty="0"/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2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3352800" y="728403"/>
            <a:ext cx="5459720" cy="5607881"/>
          </a:xfrm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marL="85725">
              <a:spcBef>
                <a:spcPts val="695"/>
              </a:spcBef>
              <a:spcAft>
                <a:spcPts val="0"/>
              </a:spcAft>
            </a:pPr>
            <a:r>
              <a:rPr lang="en-US" sz="1800" b="1" i="0" kern="0" dirty="0">
                <a:solidFill>
                  <a:schemeClr val="accent2"/>
                </a:solidFill>
                <a:effectLst/>
                <a:latin typeface="+mj-lt"/>
                <a:ea typeface="Times New Roman" panose="02020603050405020304" pitchFamily="18" charset="0"/>
              </a:rPr>
              <a:t>TEXT BOOKS</a:t>
            </a:r>
            <a:endParaRPr lang="en-IN" sz="1800" b="1" i="1" kern="0" dirty="0">
              <a:solidFill>
                <a:schemeClr val="accent2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marL="457200" lvl="1" indent="0"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 T1.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Timothy J. Ross,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“Fuzzy Logic with Engineering Applications”.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T2.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S.N.Sivanandam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S.N Deepa,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“Principles of Soft Computing”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135890" lvl="1" indent="0">
              <a:spcBef>
                <a:spcPts val="420"/>
              </a:spcBef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T3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Lofti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Zadeh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“Fuzzy Logic and Soft Computing”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Word Scientific, 1995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135890" lvl="1" indent="0">
              <a:spcBef>
                <a:spcPts val="420"/>
              </a:spcBef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T4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Samir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Roy,Udit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Chakraborty,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“Introduction to Soft </a:t>
            </a:r>
            <a:r>
              <a:rPr lang="en-US" sz="18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Computing:Neuro-Fuzzy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and Genetic Algorithms”,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Pearson.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135890">
              <a:spcBef>
                <a:spcPts val="420"/>
              </a:spcBef>
              <a:spcAft>
                <a:spcPts val="1000"/>
              </a:spcAft>
            </a:pPr>
            <a:r>
              <a:rPr lang="en-US" sz="1800" b="1" dirty="0">
                <a:solidFill>
                  <a:schemeClr val="accent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 REFERENCE BOOKS</a:t>
            </a:r>
            <a:endParaRPr lang="en-IN" sz="1800" b="1" dirty="0">
              <a:solidFill>
                <a:schemeClr val="accent2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45110" indent="0"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R1.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Bart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Kosko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“Neural Network and Fuzzy Systems: A Dynamic System Approach to Machine”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Prentice-Hall 1998</a:t>
            </a:r>
          </a:p>
          <a:p>
            <a:pPr marL="245110" indent="0"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r>
              <a:rPr lang="en-US" sz="18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Fausett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“Fundamentals of Neural Networks: Architectures, Algorithms, and Applications”,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Prentice-Hall, 1994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45110" marR="135890" indent="0">
              <a:spcBef>
                <a:spcPts val="420"/>
              </a:spcBef>
              <a:spcAft>
                <a:spcPts val="6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R3.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Jack M. </a:t>
            </a:r>
            <a:r>
              <a:rPr lang="en-US" sz="18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Zurada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“Introduction to Artificial Neural Systems”,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PWS Publishing Co., Boston, 2000.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45110" marR="135890" indent="0">
              <a:spcBef>
                <a:spcPts val="420"/>
              </a:spcBef>
              <a:spcAft>
                <a:spcPts val="600"/>
              </a:spcAft>
              <a:buNone/>
            </a:pP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R4</a:t>
            </a:r>
            <a:r>
              <a:rPr lang="en-US" sz="18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J S R Jang, 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“Neuro-Fuzzy &amp; Soft Computing,”,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Pearson</a:t>
            </a:r>
            <a:r>
              <a:rPr lang="en-US" sz="18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sz="800" dirty="0">
              <a:latin typeface="+mj-lt"/>
            </a:endParaRPr>
          </a:p>
        </p:txBody>
      </p:sp>
      <p:sp>
        <p:nvSpPr>
          <p:cNvPr id="3072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7262622" y="4892040"/>
            <a:ext cx="1255014" cy="1005840"/>
          </a:xfrm>
        </p:spPr>
        <p:txBody>
          <a:bodyPr numCol="1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600"/>
              </a:spcAft>
            </a:pPr>
            <a:fld id="{EFFBEFF0-3DFD-4B60-AF50-E7FDD8D45A55}" type="slidenum">
              <a:rPr lang="en-US" sz="5700" b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 sz="5700" b="0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4E12D1-8D1D-4CF3-8569-C42E2F64CB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E3577E-610E-4C96-9D70-CD9AE31A8D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287869"/>
            <a:ext cx="383078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1B15F9-DD38-4141-9E26-2A7132F34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88637"/>
            <a:ext cx="2241175" cy="4480726"/>
          </a:xfrm>
        </p:spPr>
        <p:txBody>
          <a:bodyPr>
            <a:normAutofit/>
          </a:bodyPr>
          <a:lstStyle/>
          <a:p>
            <a:pPr algn="r"/>
            <a:r>
              <a:rPr lang="en-US" sz="5300" b="1" dirty="0"/>
              <a:t>Journal Papers</a:t>
            </a:r>
            <a:endParaRPr lang="en-IN" sz="5300" b="1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3A562-6490-40CA-B9F4-92D9A4888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4852" y="1050447"/>
            <a:ext cx="5134699" cy="5502753"/>
          </a:xfrm>
        </p:spPr>
        <p:txBody>
          <a:bodyPr anchor="ctr">
            <a:noAutofit/>
          </a:bodyPr>
          <a:lstStyle/>
          <a:p>
            <a:pPr marL="1270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C.A. Peña-Reyes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Evolutionary fuzzy modelling human diagnostic decisions. Annals of the New York Academy of Sciences, pages 190-211, May 2004.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DOI </a:t>
            </a:r>
            <a:r>
              <a:rPr lang="en-IN" sz="1600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PDF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0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C.A. Peña-Reyes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and M. Sipper. Evolutionary computation in medicine: An overview. Artificial Intelligence in Medicine, 19(1):1-23, May 2000.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DOI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0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C.A. Peña-Reyes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and M. Sipper. A fuzzy-genetic approach to breast cancer diagnosis. Artificial Intelligence in Medicine, 17(2):131-155, October 1999.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DOI</a:t>
            </a:r>
            <a:r>
              <a:rPr lang="en-IN" sz="1600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PDF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0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IN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Jungang</a:t>
            </a: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Liu, Student Member, IEEE, and Oliver W. W. Yang, Senior Member, IEEE, “Using Fuzzy Logic Control to Provide Intelligent Traffic Management Service for High-Speed Networks”, IEEE TRANSACTIONS ON NETWORK AND SERVICE MANAGEMENT, VOL. 10, NO. 2, JUNE 2013.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Web links</a:t>
            </a:r>
          </a:p>
          <a:p>
            <a:pPr marL="0" indent="0" fontAlgn="base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(1) 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http://staff.cs.upt.ro/~todinca/cad/Lectures/cad_fuzzysets.pdf</a:t>
            </a:r>
            <a:b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(2) </a:t>
            </a:r>
            <a:r>
              <a:rPr lang="en-IN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Principles of Soft Computing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n-IN" sz="1600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4AEAFA-5D8B-4D6A-81B9-A1A3BB81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62622" y="4892040"/>
            <a:ext cx="1255014" cy="10058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DCDBBEF-AA6C-4BA6-85B2-A17D7F280E38}" type="slidenum">
              <a:rPr lang="en-US" sz="57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 sz="5700">
              <a:solidFill>
                <a:srgbClr val="FFFFF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A95882-6A23-40D9-A809-2523C7B532B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57B486-2F40-4B91-A60C-9F5A46C2C4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287869"/>
            <a:ext cx="390698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837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C813A83-4CF3-4942-8C24-169E11C40466}"/>
              </a:ext>
            </a:extLst>
          </p:cNvPr>
          <p:cNvSpPr/>
          <p:nvPr/>
        </p:nvSpPr>
        <p:spPr>
          <a:xfrm>
            <a:off x="0" y="0"/>
            <a:ext cx="9144000" cy="4686918"/>
          </a:xfrm>
          <a:prstGeom prst="rect">
            <a:avLst/>
          </a:prstGeom>
          <a:solidFill>
            <a:schemeClr val="accent6">
              <a:lumMod val="50000"/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</a:rPr>
              <a:t>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6F3F28-25A8-4E20-83C7-12F88E7C28D0}"/>
              </a:ext>
            </a:extLst>
          </p:cNvPr>
          <p:cNvCxnSpPr>
            <a:cxnSpLocks/>
          </p:cNvCxnSpPr>
          <p:nvPr/>
        </p:nvCxnSpPr>
        <p:spPr>
          <a:xfrm>
            <a:off x="7010400" y="0"/>
            <a:ext cx="1371600" cy="18288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E1879BF-80CB-413D-9BC1-C05963A116D7}"/>
              </a:ext>
            </a:extLst>
          </p:cNvPr>
          <p:cNvCxnSpPr>
            <a:cxnSpLocks/>
          </p:cNvCxnSpPr>
          <p:nvPr/>
        </p:nvCxnSpPr>
        <p:spPr>
          <a:xfrm>
            <a:off x="7626846" y="0"/>
            <a:ext cx="497979" cy="6639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354CBC-26FA-4C5C-B91C-AD6F2AE53BC2}"/>
              </a:ext>
            </a:extLst>
          </p:cNvPr>
          <p:cNvCxnSpPr>
            <a:cxnSpLocks/>
          </p:cNvCxnSpPr>
          <p:nvPr/>
        </p:nvCxnSpPr>
        <p:spPr>
          <a:xfrm>
            <a:off x="550070" y="6294598"/>
            <a:ext cx="418759" cy="55834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F6E02B-7F30-40ED-9667-2C98864546BE}"/>
              </a:ext>
            </a:extLst>
          </p:cNvPr>
          <p:cNvCxnSpPr>
            <a:cxnSpLocks/>
          </p:cNvCxnSpPr>
          <p:nvPr/>
        </p:nvCxnSpPr>
        <p:spPr>
          <a:xfrm>
            <a:off x="292895" y="5129690"/>
            <a:ext cx="1296233" cy="172831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1114427" y="2249080"/>
            <a:ext cx="8043861" cy="123110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sper" panose="02000506000000020004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  <p:sp>
        <p:nvSpPr>
          <p:cNvPr id="22" name="Diamond 6">
            <a:extLst>
              <a:ext uri="{FF2B5EF4-FFF2-40B4-BE49-F238E27FC236}">
                <a16:creationId xmlns:a16="http://schemas.microsoft.com/office/drawing/2014/main" id="{AFBA4B1A-59E0-42F9-8062-FE9B4E00A99F}"/>
              </a:ext>
            </a:extLst>
          </p:cNvPr>
          <p:cNvSpPr/>
          <p:nvPr/>
        </p:nvSpPr>
        <p:spPr>
          <a:xfrm>
            <a:off x="1981200" y="1214279"/>
            <a:ext cx="1822847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23" name="Diamond 6">
            <a:extLst>
              <a:ext uri="{FF2B5EF4-FFF2-40B4-BE49-F238E27FC236}">
                <a16:creationId xmlns:a16="http://schemas.microsoft.com/office/drawing/2014/main" id="{4F0CA98B-3337-4AC3-8305-ED6C9C731FFB}"/>
              </a:ext>
            </a:extLst>
          </p:cNvPr>
          <p:cNvSpPr/>
          <p:nvPr/>
        </p:nvSpPr>
        <p:spPr>
          <a:xfrm>
            <a:off x="2174081" y="1214279"/>
            <a:ext cx="1822847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grpSp>
        <p:nvGrpSpPr>
          <p:cNvPr id="3" name="Group 28"/>
          <p:cNvGrpSpPr/>
          <p:nvPr/>
        </p:nvGrpSpPr>
        <p:grpSpPr>
          <a:xfrm>
            <a:off x="178141" y="152400"/>
            <a:ext cx="307922" cy="1612900"/>
            <a:chOff x="83821" y="0"/>
            <a:chExt cx="219636" cy="903079"/>
          </a:xfrm>
        </p:grpSpPr>
        <p:sp>
          <p:nvSpPr>
            <p:cNvPr id="30" name="Rectangle 29"/>
            <p:cNvSpPr/>
            <p:nvPr/>
          </p:nvSpPr>
          <p:spPr>
            <a:xfrm>
              <a:off x="84026" y="0"/>
              <a:ext cx="219431" cy="21095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84262" y="408599"/>
              <a:ext cx="219194" cy="4944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83821" y="210952"/>
              <a:ext cx="217937" cy="220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33" name="Object 32">
              <a:extLst>
                <a:ext uri="{FF2B5EF4-FFF2-40B4-BE49-F238E27FC236}">
                  <a16:creationId xmlns:a16="http://schemas.microsoft.com/office/drawing/2014/main" id="{CAD0D7B8-E462-453C-B296-CA0154FA54A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59142145"/>
                </p:ext>
              </p:extLst>
            </p:nvPr>
          </p:nvGraphicFramePr>
          <p:xfrm>
            <a:off x="100420" y="236973"/>
            <a:ext cx="183878" cy="18342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orelDRAW" r:id="rId2" imgW="2169000" imgH="2169360" progId="">
                    <p:embed/>
                  </p:oleObj>
                </mc:Choice>
                <mc:Fallback>
                  <p:oleObj name="CorelDRAW" r:id="rId2" imgW="2169000" imgH="2169360" progId="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420" y="236973"/>
                          <a:ext cx="183878" cy="18342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Rectangle 1"/>
          <p:cNvSpPr/>
          <p:nvPr/>
        </p:nvSpPr>
        <p:spPr>
          <a:xfrm>
            <a:off x="3085504" y="5394448"/>
            <a:ext cx="25891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sper" panose="02000506000000020004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For queries</a:t>
            </a:r>
          </a:p>
          <a:p>
            <a:r>
              <a:rPr lang="en-US" dirty="0">
                <a:latin typeface="Casper" panose="02000506000000020004" pitchFamily="2" charset="0"/>
                <a:cs typeface="Segoe UI" panose="020B0502040204020203" pitchFamily="34" charset="0"/>
              </a:rPr>
              <a:t>Email: </a:t>
            </a:r>
            <a:r>
              <a:rPr lang="en-US" dirty="0" err="1">
                <a:latin typeface="Casper" panose="02000506000000020004" pitchFamily="2" charset="0"/>
                <a:cs typeface="Segoe UI" panose="020B0502040204020203" pitchFamily="34" charset="0"/>
              </a:rPr>
              <a:t>monika.e11032@cumail.in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01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4005453" cy="1146176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spcAft>
                <a:spcPts val="0"/>
              </a:spcAft>
              <a:buClr>
                <a:schemeClr val="dk1"/>
              </a:buClr>
              <a:buSzPts val="4800"/>
            </a:pPr>
            <a:r>
              <a:rPr lang="en-US" sz="4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Course Objectives</a:t>
            </a:r>
          </a:p>
        </p:txBody>
      </p:sp>
      <p:sp>
        <p:nvSpPr>
          <p:cNvPr id="208" name="Freeform: Shape 82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4103" y="-2"/>
            <a:ext cx="4509896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10597" y="1690688"/>
            <a:ext cx="65334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4448591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6" name="Google Shape;196;p2"/>
          <p:cNvSpPr txBox="1">
            <a:spLocks noGrp="1"/>
          </p:cNvSpPr>
          <p:nvPr>
            <p:ph type="body" sz="half" idx="2"/>
          </p:nvPr>
        </p:nvSpPr>
        <p:spPr>
          <a:xfrm>
            <a:off x="628650" y="2173288"/>
            <a:ext cx="2702378" cy="363968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-228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700" b="1">
                <a:solidFill>
                  <a:srgbClr val="FFFFFF"/>
                </a:solidFill>
              </a:rPr>
              <a:t> </a:t>
            </a:r>
            <a:endParaRPr lang="en-US" sz="1700">
              <a:solidFill>
                <a:srgbClr val="FFFFFF"/>
              </a:solidFill>
            </a:endParaRPr>
          </a:p>
          <a:p>
            <a:pPr marL="0" lvl="0" indent="-228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endParaRPr lang="en-US" sz="1700" b="1">
              <a:solidFill>
                <a:srgbClr val="FFFFFF"/>
              </a:solidFill>
            </a:endParaRPr>
          </a:p>
          <a:p>
            <a:pPr marL="0" lvl="0" indent="-228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endParaRPr lang="en-US" sz="1700" b="1">
              <a:solidFill>
                <a:srgbClr val="FFFFFF"/>
              </a:solidFill>
            </a:endParaRPr>
          </a:p>
        </p:txBody>
      </p:sp>
      <p:sp>
        <p:nvSpPr>
          <p:cNvPr id="197" name="Google Shape;197;p2"/>
          <p:cNvSpPr txBox="1">
            <a:spLocks noGrp="1"/>
          </p:cNvSpPr>
          <p:nvPr>
            <p:ph type="sldNum" sz="quarter" idx="12"/>
          </p:nvPr>
        </p:nvSpPr>
        <p:spPr>
          <a:xfrm>
            <a:off x="7794438" y="6356350"/>
            <a:ext cx="720911" cy="365125"/>
          </a:xfrm>
          <a:prstGeom prst="ellipse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600">
                <a:solidFill>
                  <a:schemeClr val="tx1">
                    <a:alpha val="80000"/>
                  </a:schemeClr>
                </a:solidFill>
              </a:rPr>
              <a:pPr lvl="0" indent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en-US" sz="600">
              <a:solidFill>
                <a:schemeClr val="tx1">
                  <a:alpha val="80000"/>
                </a:schemeClr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792568"/>
              </p:ext>
            </p:extLst>
          </p:nvPr>
        </p:nvGraphicFramePr>
        <p:xfrm>
          <a:off x="4733760" y="2173287"/>
          <a:ext cx="3685146" cy="4003678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{9D7B26C5-4107-4FEC-AEDC-1716B250A1EF}</a:tableStyleId>
              </a:tblPr>
              <a:tblGrid>
                <a:gridCol w="3685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80593">
                <a:tc>
                  <a:txBody>
                    <a:bodyPr/>
                    <a:lstStyle/>
                    <a:p>
                      <a:r>
                        <a:rPr lang="en-US" sz="1700" b="1" u="none" strike="noStrike" cap="none" spc="0">
                          <a:solidFill>
                            <a:schemeClr val="tx1"/>
                          </a:solidFill>
                          <a:sym typeface="Arial"/>
                        </a:rPr>
                        <a:t>To introduce soft computing concepts and techniques of artificial neural networks, fuzzy sets, fuzzy logic and genetic algorithms</a:t>
                      </a:r>
                      <a:endParaRPr lang="en-US" sz="1700" b="1" u="none" strike="noStrike" cap="none" spc="0">
                        <a:solidFill>
                          <a:schemeClr val="tx1"/>
                        </a:solidFill>
                        <a:latin typeface="Calibri" pitchFamily="34" charset="0"/>
                        <a:sym typeface="Arial"/>
                      </a:endParaRPr>
                    </a:p>
                  </a:txBody>
                  <a:tcPr marL="67154" marR="113097" marT="19187" marB="143902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707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1" u="none" strike="noStrike" cap="none" spc="0">
                          <a:solidFill>
                            <a:schemeClr val="tx1"/>
                          </a:solidFill>
                          <a:sym typeface="Arial"/>
                        </a:rPr>
                        <a:t>To understand the various techniques from the application point of view.</a:t>
                      </a:r>
                    </a:p>
                    <a:p>
                      <a:endParaRPr lang="en-US" sz="1300" b="1" cap="none" spc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7154" marR="113097" marT="19187" marB="143902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89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1" u="none" strike="noStrike" cap="none" spc="0">
                          <a:solidFill>
                            <a:schemeClr val="tx1"/>
                          </a:solidFill>
                          <a:sym typeface="Arial"/>
                        </a:rPr>
                        <a:t>To analyze various soft computing techniques and decide the technique to be used in a particular problem situation. </a:t>
                      </a:r>
                    </a:p>
                    <a:p>
                      <a:endParaRPr lang="en-US" sz="1300" b="1" cap="none" spc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7154" marR="113097" marT="19187" marB="143902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072">
                <a:tc>
                  <a:txBody>
                    <a:bodyPr/>
                    <a:lstStyle/>
                    <a:p>
                      <a:r>
                        <a:rPr lang="en-US" sz="1300" b="1" u="none" strike="noStrike" cap="none" spc="0">
                          <a:solidFill>
                            <a:schemeClr val="tx1"/>
                          </a:solidFill>
                          <a:sym typeface="Arial"/>
                        </a:rPr>
                        <a:t>To implement soft computing based solutions for real-world problems</a:t>
                      </a:r>
                    </a:p>
                    <a:p>
                      <a:endParaRPr lang="en-US" sz="1300" b="1" cap="none" spc="0">
                        <a:solidFill>
                          <a:schemeClr val="tx1"/>
                        </a:solidFill>
                        <a:latin typeface="Calibri" pitchFamily="34" charset="0"/>
                      </a:endParaRPr>
                    </a:p>
                  </a:txBody>
                  <a:tcPr marL="67154" marR="113097" marT="19187" marB="143902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2" name="Picture 31">
            <a:extLst>
              <a:ext uri="{FF2B5EF4-FFF2-40B4-BE49-F238E27FC236}">
                <a16:creationId xmlns:a16="http://schemas.microsoft.com/office/drawing/2014/main" id="{2E9753D9-B0EB-4A05-A1CB-2FA7C7C6F0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FCAF862C-8252-47D0-B628-75F1469A40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611" y="5980093"/>
            <a:ext cx="270237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76200" y="1655286"/>
            <a:ext cx="3456793" cy="261004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spcAft>
                <a:spcPts val="0"/>
              </a:spcAft>
              <a:buClr>
                <a:schemeClr val="dk1"/>
              </a:buClr>
              <a:buSzPts val="4800"/>
            </a:pPr>
            <a:r>
              <a:rPr lang="en-US" sz="4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Course Outcomes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F6EF57EF-D042-41D3-83E8-41A1FE6C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149657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D00A59BB-A268-4F3E-9D41-CA265AF1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3380" y="1"/>
            <a:ext cx="5320620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63794DCE-9D34-40DF-AB3F-06DA8ACCD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6587" y="5450103"/>
            <a:ext cx="4177413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45006452-918C-4282-A72C-C9692B669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5335901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3" name="Google Shape;203;p3"/>
          <p:cNvSpPr txBox="1">
            <a:spLocks noGrp="1"/>
          </p:cNvSpPr>
          <p:nvPr>
            <p:ph type="sldNum" sz="quarter" idx="12"/>
          </p:nvPr>
        </p:nvSpPr>
        <p:spPr>
          <a:xfrm>
            <a:off x="6615112" y="5623560"/>
            <a:ext cx="1900238" cy="365125"/>
          </a:xfrm>
          <a:prstGeom prst="ellipse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600">
                <a:solidFill>
                  <a:srgbClr val="FFFFFF">
                    <a:alpha val="80000"/>
                  </a:srgbClr>
                </a:solidFill>
              </a:rPr>
              <a:pPr lvl="0" indent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3</a:t>
            </a:fld>
            <a:endParaRPr lang="en-US" sz="600">
              <a:solidFill>
                <a:srgbClr val="FFFFFF">
                  <a:alpha val="80000"/>
                </a:srgbClr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9423722"/>
              </p:ext>
            </p:extLst>
          </p:nvPr>
        </p:nvGraphicFramePr>
        <p:xfrm>
          <a:off x="3124200" y="1464409"/>
          <a:ext cx="5943599" cy="3909493"/>
        </p:xfrm>
        <a:graphic>
          <a:graphicData uri="http://schemas.openxmlformats.org/drawingml/2006/table">
            <a:tbl>
              <a:tblPr firstRow="1" bandRow="1">
                <a:solidFill>
                  <a:srgbClr val="404040"/>
                </a:solidFill>
              </a:tblPr>
              <a:tblGrid>
                <a:gridCol w="7685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97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77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98877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0" cap="none" spc="0" dirty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CO1</a:t>
                      </a:r>
                      <a:endParaRPr lang="en-US" sz="1400" b="0" cap="none" spc="0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cap="none" spc="0" dirty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Identify and describe soft computing techniques and their roles in building intelligent. Machines</a:t>
                      </a:r>
                      <a:endParaRPr lang="en-US" sz="1400" b="0" cap="none" spc="0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0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1</a:t>
                      </a:r>
                      <a:endParaRPr lang="en-US" sz="1400" b="0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284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CO2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Recognize the feasibility of applying a soft computing methodology for a particular problem.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2,4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23764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CO3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Apply fuzzy logic and reasoning to handle uncertainty and solve engineering problems, genetic algorithms to combinatorial optimization problems and neural networks to pattern classification and regression problems.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3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2284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CO4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Effectively use modern software tools to solve real problems using a soft computing approach.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3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2284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CO5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>
                          <a:solidFill>
                            <a:schemeClr val="bg1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Evaluate various soft computing approaches for a given problem.</a:t>
                      </a:r>
                      <a:endParaRPr lang="en-US" sz="1400" b="1" cap="none" spc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b="1" cap="none" spc="0" dirty="0">
                          <a:solidFill>
                            <a:schemeClr val="bg1"/>
                          </a:solidFill>
                          <a:latin typeface="Calibri Light"/>
                          <a:ea typeface="Calibri"/>
                          <a:cs typeface="Calibri"/>
                        </a:rPr>
                        <a:t>4</a:t>
                      </a:r>
                      <a:endParaRPr lang="en-US" sz="1400" b="1" cap="none" spc="0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1911" marR="31911" marT="76472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B254CA11-7DF3-4713-B184-AE9AA4DFBB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85D893A-5D3A-44DF-872E-B1F2F2BA49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611" y="5980093"/>
            <a:ext cx="270237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69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1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352794" y="3388321"/>
            <a:ext cx="3200400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3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23606" y="1637601"/>
            <a:ext cx="6858003" cy="35827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0935" y="857786"/>
            <a:ext cx="8300268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766" y="3071183"/>
            <a:ext cx="7432722" cy="25900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Table of 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9624" y="4144434"/>
            <a:ext cx="7432721" cy="12817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00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Fuzzy Rule based systems, Predicate logic, Fuzzy Decision Making, Fuzzy Control Systems, Fuzzy Classification., Minmax Composition, Defuzzification Method</a:t>
            </a:r>
            <a:r>
              <a:rPr lang="en-US" sz="20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.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43057" y="3385173"/>
            <a:ext cx="3200400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14059" y="6492240"/>
            <a:ext cx="891540" cy="365125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BDCDBBEF-AA6C-4BA6-85B2-A17D7F280E38}" type="slidenum">
              <a:rPr lang="en-US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8F30E735-E570-42B9-A007-B9E3313F11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E440891-C9D3-42A4-9F96-BBAEC54D8C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248400"/>
            <a:ext cx="358278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653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>
            <a:extLst>
              <a:ext uri="{FF2B5EF4-FFF2-40B4-BE49-F238E27FC236}">
                <a16:creationId xmlns:a16="http://schemas.microsoft.com/office/drawing/2014/main" id="{FBD55E01-707B-42CA-9FFE-78010EA914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9967" r="14818" b="-1"/>
          <a:stretch/>
        </p:blipFill>
        <p:spPr>
          <a:xfrm>
            <a:off x="466256" y="1579189"/>
            <a:ext cx="4942153" cy="3696054"/>
          </a:xfrm>
          <a:prstGeom prst="rect">
            <a:avLst/>
          </a:prstGeom>
        </p:spPr>
      </p:pic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0989" y="623275"/>
            <a:ext cx="300913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9372" y="1056640"/>
            <a:ext cx="2398245" cy="31257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 to </a:t>
            </a:r>
            <a:b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Fuzzy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263516" y="4887261"/>
            <a:ext cx="1251834" cy="100821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defRPr/>
            </a:pPr>
            <a:fld id="{3196E4FA-0509-4C1E-ADB1-D05ADE4219A2}" type="slidenum">
              <a:rPr lang="en-US" sz="4400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  <a:defRPr/>
              </a:pPr>
              <a:t>5</a:t>
            </a:fld>
            <a:endParaRPr lang="en-US" sz="4400">
              <a:solidFill>
                <a:srgbClr val="FFFFFF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2DB81FA-9A2E-4763-9080-5CB5CCE6640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6FB6C5F-945F-415B-9EC4-3BF4BBF01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248400"/>
            <a:ext cx="358278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85D55C-8D56-4048-B62F-4681D914275A}"/>
              </a:ext>
            </a:extLst>
          </p:cNvPr>
          <p:cNvSpPr/>
          <p:nvPr/>
        </p:nvSpPr>
        <p:spPr>
          <a:xfrm>
            <a:off x="457200" y="2209800"/>
            <a:ext cx="82296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4800" b="1" dirty="0">
                <a:solidFill>
                  <a:schemeClr val="accent6">
                    <a:lumMod val="50000"/>
                  </a:schemeClr>
                </a:solidFill>
                <a:latin typeface="Tahoma" pitchFamily="34" charset="0"/>
                <a:ea typeface="+mj-ea"/>
                <a:cs typeface="Tahoma" pitchFamily="34" charset="0"/>
              </a:rPr>
              <a:t>FUZZY RULE BASED SYSTEMS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0CC7C0-8289-4F36-9802-F7427331E1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3991" b="7473"/>
          <a:stretch/>
        </p:blipFill>
        <p:spPr>
          <a:xfrm>
            <a:off x="9079" y="24501"/>
            <a:ext cx="752921" cy="14232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ACF880-CA0F-4196-BCAF-7A7AD310A9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248400"/>
            <a:ext cx="358278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A718-6A94-403E-A4FC-D7F67D115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4D44D-7DBB-494D-990D-C6FBEAE4B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EB4A50-FEC3-4ECA-93AC-831834BC8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0DB2E-C071-4D9D-BAA8-427E71D5B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231" y="947391"/>
            <a:ext cx="7249537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03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B27E4-00DB-4496-890A-FDB4B5A2B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9C14A-9DD3-4B6D-9385-CB2A4CE32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4967D7-5A5E-41D3-B54F-9D662B7C7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337DB4-EFAF-4A1E-B48D-FF9667BC9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731" y="372171"/>
            <a:ext cx="7430537" cy="276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49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F8E36-E613-414C-B800-CFE701126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59831-0D71-4B56-A2FA-4F597AC46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583A1E-24B1-408B-AA7E-57530B66B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B43184-84D7-4AAE-82F9-693C8B38D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889" y="1171260"/>
            <a:ext cx="7316221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664194"/>
      </p:ext>
    </p:extLst>
  </p:cSld>
  <p:clrMapOvr>
    <a:masterClrMapping/>
  </p:clrMapOvr>
</p:sld>
</file>

<file path=ppt/theme/theme1.xml><?xml version="1.0" encoding="utf-8"?>
<a:theme xmlns:a="http://schemas.openxmlformats.org/drawingml/2006/main" name="Unit 2.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651</Words>
  <Application>Microsoft Office PowerPoint</Application>
  <PresentationFormat>On-screen Show (4:3)</PresentationFormat>
  <Paragraphs>78</Paragraphs>
  <Slides>16</Slides>
  <Notes>3</Notes>
  <HiddenSlides>0</HiddenSlides>
  <MMClips>1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Casper</vt:lpstr>
      <vt:lpstr>Raleway ExtraBold</vt:lpstr>
      <vt:lpstr>Tahoma</vt:lpstr>
      <vt:lpstr>Times New Roman</vt:lpstr>
      <vt:lpstr>Unit 2.1</vt:lpstr>
      <vt:lpstr>CorelDRAW</vt:lpstr>
      <vt:lpstr>PowerPoint Presentation</vt:lpstr>
      <vt:lpstr>Course Objectives</vt:lpstr>
      <vt:lpstr>Course Outcomes</vt:lpstr>
      <vt:lpstr>Table of Contents</vt:lpstr>
      <vt:lpstr>Introduction to  Fuzzy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 </vt:lpstr>
      <vt:lpstr>Journal Papers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MONIKA SINGH</dc:creator>
  <cp:lastModifiedBy>MONIKA SINGH</cp:lastModifiedBy>
  <cp:revision>7</cp:revision>
  <dcterms:created xsi:type="dcterms:W3CDTF">2021-08-10T05:57:45Z</dcterms:created>
  <dcterms:modified xsi:type="dcterms:W3CDTF">2022-10-25T11:25:53Z</dcterms:modified>
</cp:coreProperties>
</file>

<file path=docProps/thumbnail.jpeg>
</file>